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1" r:id="rId1"/>
  </p:sldMasterIdLst>
  <p:notesMasterIdLst>
    <p:notesMasterId r:id="rId12"/>
  </p:notesMasterIdLst>
  <p:sldIdLst>
    <p:sldId id="257" r:id="rId2"/>
    <p:sldId id="258" r:id="rId3"/>
    <p:sldId id="259" r:id="rId4"/>
    <p:sldId id="271" r:id="rId5"/>
    <p:sldId id="260" r:id="rId6"/>
    <p:sldId id="269" r:id="rId7"/>
    <p:sldId id="270" r:id="rId8"/>
    <p:sldId id="261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FF3A-1A81-425B-9EB6-882AEA1F35D5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ADCF5-AE10-441A-92E3-04A84B9491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07E6-12FA-4999-B01D-739F46B6DD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09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418736"/>
            <a:ext cx="9144000" cy="343604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pitchFamily="124" charset="0"/>
            </a:endParaRPr>
          </a:p>
        </p:txBody>
      </p:sp>
      <p:pic>
        <p:nvPicPr>
          <p:cNvPr id="10" name="image1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2414" y="3650462"/>
            <a:ext cx="2392362" cy="5691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5368413"/>
            <a:ext cx="4023360" cy="932010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600" b="0" baseline="0">
                <a:solidFill>
                  <a:schemeClr val="accent5"/>
                </a:solidFill>
              </a:defRPr>
            </a:lvl1pPr>
            <a:lvl2pPr marL="114300" indent="4763">
              <a:spcAft>
                <a:spcPts val="0"/>
              </a:spcAft>
              <a:buFontTx/>
              <a:buNone/>
              <a:defRPr sz="1400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 smtClean="0"/>
              <a:t>16pt Presenter Name</a:t>
            </a:r>
          </a:p>
          <a:p>
            <a:pPr lvl="1"/>
            <a:r>
              <a:rPr lang="en-US" dirty="0" smtClean="0"/>
              <a:t>14pt Italic Presenter Title </a:t>
            </a: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252414" y="4850575"/>
            <a:ext cx="8661400" cy="443190"/>
          </a:xfrm>
          <a:noFill/>
        </p:spPr>
        <p:txBody>
          <a:bodyPr wrap="square" lIns="91440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28pt Arial Title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6297615"/>
            <a:ext cx="9144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itchFamily="12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The world leader in serving science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" y="6526212"/>
            <a:ext cx="1359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 i="1" dirty="0">
                <a:solidFill>
                  <a:schemeClr val="bg1"/>
                </a:solidFill>
                <a:latin typeface="Arial Unicode MS" pitchFamily="34" charset="-128"/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35368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"/>
            <a:ext cx="9144000" cy="1979613"/>
          </a:xfrm>
          <a:solidFill>
            <a:srgbClr val="7FBA00"/>
          </a:solidFill>
        </p:spPr>
        <p:txBody>
          <a:bodyPr lIns="274320" anchor="ctr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 sz="1600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Place sub-head or framing statement text in this box. </a:t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sz="2400" kern="0" dirty="0" smtClean="0">
                <a:solidFill>
                  <a:schemeClr val="bg1"/>
                </a:solidFill>
              </a:rPr>
              <a:t>Change box color and transparency as desired.</a:t>
            </a:r>
            <a:br>
              <a:rPr lang="en-US" sz="2400" kern="0" dirty="0" smtClean="0">
                <a:solidFill>
                  <a:schemeClr val="bg1"/>
                </a:solidFill>
              </a:rPr>
            </a:br>
            <a:r>
              <a:rPr lang="en-US" sz="2400" kern="0" dirty="0" smtClean="0">
                <a:solidFill>
                  <a:schemeClr val="bg1"/>
                </a:solidFill>
              </a:rPr>
              <a:t>Vertically reposition as desired.</a:t>
            </a:r>
          </a:p>
        </p:txBody>
      </p:sp>
    </p:spTree>
    <p:extLst>
      <p:ext uri="{BB962C8B-B14F-4D97-AF65-F5344CB8AC3E}">
        <p14:creationId xmlns:p14="http://schemas.microsoft.com/office/powerpoint/2010/main" xmlns="" val="1368842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 cstate="print">
            <a:lum/>
          </a:blip>
          <a:srcRect/>
          <a:stretch>
            <a:fillRect l="-2000" t="-22000" r="-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429000"/>
            <a:ext cx="9144000" cy="343604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itchFamily="124" charset="0"/>
            </a:endParaRPr>
          </a:p>
        </p:txBody>
      </p:sp>
      <p:pic>
        <p:nvPicPr>
          <p:cNvPr id="10" name="image12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2415" y="3650462"/>
            <a:ext cx="2141125" cy="5113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2413" y="4819780"/>
            <a:ext cx="3017520" cy="530737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050" b="0" baseline="0">
                <a:solidFill>
                  <a:schemeClr val="accent5"/>
                </a:solidFill>
              </a:defRPr>
            </a:lvl1pPr>
            <a:lvl2pPr marL="85723" indent="3572">
              <a:spcAft>
                <a:spcPts val="0"/>
              </a:spcAft>
              <a:buFontTx/>
              <a:buNone/>
              <a:defRPr sz="900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 </a:t>
            </a:r>
          </a:p>
        </p:txBody>
      </p:sp>
      <p:sp>
        <p:nvSpPr>
          <p:cNvPr id="18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3731895" y="3429007"/>
            <a:ext cx="5181918" cy="1864765"/>
          </a:xfrm>
          <a:noFill/>
        </p:spPr>
        <p:txBody>
          <a:bodyPr wrap="square" lIns="91440">
            <a:noAutofit/>
          </a:bodyPr>
          <a:lstStyle>
            <a:lvl1pPr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28pt Arial Title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6297621"/>
            <a:ext cx="9144000" cy="567431"/>
            <a:chOff x="0" y="6289662"/>
            <a:chExt cx="9144000" cy="56743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289662"/>
              <a:ext cx="9144000" cy="56743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itchFamily="12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6467489"/>
              <a:ext cx="432008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50" dirty="0">
                  <a:solidFill>
                    <a:schemeClr val="bg1"/>
                  </a:solidFill>
                  <a:latin typeface="Arial"/>
                </a:rPr>
                <a:t>The world leader in serving science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200025" y="6526212"/>
            <a:ext cx="10663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892"/>
            <a:r>
              <a:rPr lang="en-US" sz="600" i="1" dirty="0">
                <a:solidFill>
                  <a:schemeClr val="bg1"/>
                </a:solidFill>
                <a:latin typeface="Arial Unicode MS" pitchFamily="34" charset="-128"/>
              </a:rPr>
              <a:t>Proprietary &amp; 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629401" y="5652932"/>
            <a:ext cx="238864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accent5"/>
                </a:solidFill>
              </a:rPr>
              <a:t>Name of Meeting</a:t>
            </a:r>
          </a:p>
          <a:p>
            <a:pPr algn="r"/>
            <a:r>
              <a:rPr lang="en-US" sz="900" dirty="0" smtClean="0">
                <a:solidFill>
                  <a:schemeClr val="accent5"/>
                </a:solidFill>
              </a:rPr>
              <a:t>Dates here, 2016</a:t>
            </a:r>
            <a:endParaRPr lang="en-US" sz="900" dirty="0">
              <a:solidFill>
                <a:schemeClr val="accent5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3" y="5502917"/>
            <a:ext cx="3017520" cy="530737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1050" b="0" baseline="0">
                <a:solidFill>
                  <a:schemeClr val="accent5"/>
                </a:solidFill>
              </a:defRPr>
            </a:lvl1pPr>
            <a:lvl2pPr marL="85723" indent="3572">
              <a:spcAft>
                <a:spcPts val="0"/>
              </a:spcAft>
              <a:buFontTx/>
              <a:buNone/>
              <a:defRPr sz="900" i="1" baseline="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609" y="1976050"/>
            <a:ext cx="3002298" cy="1488790"/>
          </a:xfrm>
          <a:prstGeom prst="rect">
            <a:avLst/>
          </a:prstGeom>
          <a:effectLst>
            <a:outerShdw blurRad="3048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9987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888" y="1065215"/>
            <a:ext cx="8677275" cy="4833937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buClr>
                <a:schemeClr val="accent5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First level: Arial 20pt</a:t>
            </a:r>
          </a:p>
          <a:p>
            <a:pPr lvl="1"/>
            <a:r>
              <a:rPr lang="en-US" dirty="0" smtClean="0"/>
              <a:t>Second level: Arial 18pt</a:t>
            </a:r>
          </a:p>
          <a:p>
            <a:pPr lvl="2"/>
            <a:r>
              <a:rPr lang="en-US" dirty="0" smtClean="0"/>
              <a:t>Third level: Arial 16pt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238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649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od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950" y="777923"/>
            <a:ext cx="8685213" cy="5127578"/>
          </a:xfrm>
          <a:prstGeom prst="roundRect">
            <a:avLst>
              <a:gd name="adj" fmla="val 2774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ts val="2000"/>
              <a:buFont typeface=""/>
              <a:buChar char="•"/>
              <a:defRPr lang="en-US" sz="20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42900" indent="-1714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8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635000" indent="-1905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lvl="0"/>
            <a:r>
              <a:rPr lang="en-US" dirty="0" smtClean="0"/>
              <a:t>First level: Arial 20pt</a:t>
            </a:r>
          </a:p>
          <a:p>
            <a:pPr lvl="1"/>
            <a:r>
              <a:rPr lang="en-US" dirty="0" smtClean="0"/>
              <a:t>Second level: Arial 18pt</a:t>
            </a:r>
          </a:p>
          <a:p>
            <a:pPr lvl="2"/>
            <a:r>
              <a:rPr lang="en-US" dirty="0" smtClean="0"/>
              <a:t>Third level: Arial 16pt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88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5897" y="905775"/>
            <a:ext cx="4144963" cy="4825100"/>
          </a:xfrm>
        </p:spPr>
        <p:txBody>
          <a:bodyPr/>
          <a:lstStyle>
            <a:lvl1pPr marL="0" indent="-18891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ct val="100000"/>
              <a:buFont typeface=""/>
              <a:buChar char="•"/>
              <a:defRPr sz="2000" b="0" baseline="0">
                <a:solidFill>
                  <a:srgbClr val="000000"/>
                </a:solidFill>
                <a:latin typeface="Arial"/>
              </a:defRPr>
            </a:lvl1pPr>
            <a:lvl2pPr marL="403225" indent="-171450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latin typeface="Arial"/>
              </a:defRPr>
            </a:lvl2pPr>
            <a:lvl3pPr marL="457200" indent="16986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level: Arial 18pt</a:t>
            </a:r>
          </a:p>
          <a:p>
            <a:pPr lvl="1"/>
            <a:r>
              <a:rPr lang="en-US" dirty="0" smtClean="0"/>
              <a:t>Second level: Arial 16pt</a:t>
            </a:r>
          </a:p>
          <a:p>
            <a:pPr lvl="2"/>
            <a:r>
              <a:rPr lang="en-US" dirty="0" smtClean="0"/>
              <a:t>Third level: Arial 14pt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63614" y="905775"/>
            <a:ext cx="4144963" cy="4825100"/>
          </a:xfrm>
        </p:spPr>
        <p:txBody>
          <a:bodyPr/>
          <a:lstStyle>
            <a:lvl1pPr marL="0" indent="-18891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EE3134"/>
              </a:buClr>
              <a:buSzPct val="100000"/>
              <a:buFont typeface=""/>
              <a:buChar char="•"/>
              <a:defRPr sz="2000" b="0" baseline="0">
                <a:solidFill>
                  <a:srgbClr val="000000"/>
                </a:solidFill>
                <a:latin typeface="Arial"/>
              </a:defRPr>
            </a:lvl1pPr>
            <a:lvl2pPr marL="403225" indent="-171450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latin typeface="Arial"/>
              </a:defRPr>
            </a:lvl2pPr>
            <a:lvl3pPr marL="457200" indent="169863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SzPct val="10000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level: Arial 18pt</a:t>
            </a:r>
          </a:p>
          <a:p>
            <a:pPr lvl="1"/>
            <a:r>
              <a:rPr lang="en-US" dirty="0" smtClean="0"/>
              <a:t>Second level: Arial 16pt</a:t>
            </a:r>
          </a:p>
          <a:p>
            <a:pPr lvl="2"/>
            <a:r>
              <a:rPr lang="en-US" dirty="0" smtClean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02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5201" y="905777"/>
            <a:ext cx="4144962" cy="4999725"/>
          </a:xfrm>
          <a:prstGeom prst="roundRect">
            <a:avLst>
              <a:gd name="adj" fmla="val 343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200"/>
              </a:spcAft>
              <a:defRPr lang="en-US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57428" lvl="0" indent="-157428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 smtClean="0"/>
              <a:t>First level: Arial 18pt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 smtClean="0"/>
              <a:t>Second level: Arial 16pt</a:t>
            </a:r>
          </a:p>
          <a:p>
            <a:pPr marL="635000" lvl="2" indent="-190500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 smtClean="0"/>
              <a:t>Third level: Arial 14pt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951" y="905777"/>
            <a:ext cx="4144963" cy="4999725"/>
          </a:xfrm>
          <a:prstGeom prst="roundRect">
            <a:avLst>
              <a:gd name="adj" fmla="val 343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101600" dir="8400000" sx="98000" sy="98000" rotWithShape="0">
              <a:prstClr val="black">
                <a:alpha val="40000"/>
              </a:prstClr>
            </a:outerShdw>
          </a:effectLst>
        </p:spPr>
        <p:txBody>
          <a:bodyPr vert="horz" wrap="square" lIns="91430" tIns="91440" rIns="91430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ts val="1200"/>
              </a:spcAft>
              <a:defRPr lang="en-US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>
              <a:spcAft>
                <a:spcPts val="1200"/>
              </a:spcAft>
              <a:defRPr lang="en-US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</a:lstStyle>
          <a:p>
            <a:pPr marL="157428" lvl="0" indent="-157428">
              <a:lnSpc>
                <a:spcPct val="100000"/>
              </a:lnSpc>
              <a:buClr>
                <a:srgbClr val="EE3134"/>
              </a:buClr>
              <a:buSzPts val="2000"/>
              <a:buFont typeface=""/>
            </a:pPr>
            <a:r>
              <a:rPr lang="en-US" dirty="0" smtClean="0"/>
              <a:t>First level: Arial 18pt</a:t>
            </a:r>
          </a:p>
          <a:p>
            <a:pPr lvl="1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 smtClean="0"/>
              <a:t>Second level: Arial 16pt</a:t>
            </a:r>
          </a:p>
          <a:p>
            <a:pPr marL="635000" lvl="2" indent="-190500">
              <a:lnSpc>
                <a:spcPct val="100000"/>
              </a:lnSpc>
              <a:buClr>
                <a:schemeClr val="accent5"/>
              </a:buClr>
              <a:buSzPct val="100000"/>
              <a:buFont typeface="Arial"/>
            </a:pPr>
            <a:r>
              <a:rPr lang="en-US" dirty="0" smtClean="0"/>
              <a:t>Third level: Arial 14pt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337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ur boxe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49238" y="942975"/>
            <a:ext cx="4135436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ct val="100000"/>
              <a:buFont typeface=""/>
              <a:buChar char="•"/>
              <a:defRPr lang="en-US" sz="1600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400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lang="en-US" sz="1200" b="0" kern="120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level: Arial 16pt</a:t>
            </a:r>
          </a:p>
          <a:p>
            <a:pPr lvl="1"/>
            <a:r>
              <a:rPr lang="en-US" dirty="0" smtClean="0"/>
              <a:t>Second level: Arial 14pt</a:t>
            </a:r>
          </a:p>
          <a:p>
            <a:pPr lvl="2"/>
            <a:r>
              <a:rPr lang="en-US" dirty="0" smtClean="0"/>
              <a:t>Third level: Arial 12pt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800601" y="942975"/>
            <a:ext cx="4135436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level: Arial 16pt</a:t>
            </a:r>
          </a:p>
          <a:p>
            <a:pPr marL="308610" lvl="1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 smtClean="0"/>
              <a:t>Second level: Arial 14pt</a:t>
            </a:r>
          </a:p>
          <a:p>
            <a:pPr marL="508000" lvl="2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 smtClean="0"/>
              <a:t>Third level: Arial 12pt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49239" y="3304275"/>
            <a:ext cx="4135435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level: Arial 16pt</a:t>
            </a:r>
          </a:p>
          <a:p>
            <a:pPr marL="308610" lvl="1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 smtClean="0"/>
              <a:t>Second level: Arial 14pt</a:t>
            </a:r>
          </a:p>
          <a:p>
            <a:pPr marL="508000" lvl="2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 smtClean="0"/>
              <a:t>Third level: Arial 12pt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4" hasCustomPrompt="1"/>
          </p:nvPr>
        </p:nvSpPr>
        <p:spPr>
          <a:xfrm>
            <a:off x="4800601" y="3304275"/>
            <a:ext cx="4135436" cy="2182126"/>
          </a:xfrm>
          <a:prstGeom prst="roundRect">
            <a:avLst>
              <a:gd name="adj" fmla="val 521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47000">
                <a:srgbClr val="FFFFFF"/>
              </a:gs>
            </a:gsLst>
            <a:lin ang="10800000" scaled="1"/>
            <a:tileRect/>
          </a:gradFill>
          <a:ln w="15875" cap="flat" algn="ctr">
            <a:solidFill>
              <a:schemeClr val="bg2"/>
            </a:solidFill>
            <a:round/>
            <a:headEnd type="none" w="med" len="med"/>
            <a:tailEnd type="none" w="med" len="med"/>
          </a:ln>
          <a:effectLst>
            <a:outerShdw blurRad="254000" dist="228600" dir="6600000" sx="95000" sy="95000" algn="tl" rotWithShape="0">
              <a:schemeClr val="tx1">
                <a:alpha val="43000"/>
              </a:schemeClr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157428" indent="-157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E3134"/>
              </a:buClr>
              <a:buSzPts val="2000"/>
              <a:buFont typeface=""/>
              <a:buChar char="•"/>
              <a:defRPr lang="en-US" sz="16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1pPr>
            <a:lvl2pPr marL="308610" indent="-15430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4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2pPr>
            <a:lvl3pPr marL="508000" indent="-152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3E6181"/>
              </a:buClr>
              <a:buSzPts val="2000"/>
              <a:buFont typeface="Arial"/>
              <a:buChar char="•"/>
              <a:defRPr lang="en-US" sz="1200" b="0" kern="1200" dirty="0" smtClean="0">
                <a:solidFill>
                  <a:srgbClr val="000000"/>
                </a:solidFill>
                <a:latin typeface="Arial"/>
                <a:ea typeface="ＭＳ Ｐゴシック" pitchFamily="100" charset="-128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level: Arial 16pt</a:t>
            </a:r>
          </a:p>
          <a:p>
            <a:pPr marL="308610" lvl="1" indent="-154305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 smtClean="0"/>
              <a:t>Second level: Arial 14pt</a:t>
            </a:r>
          </a:p>
          <a:p>
            <a:pPr marL="508000" lvl="2" indent="-152400" algn="l" defTabSz="5715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US" dirty="0" smtClean="0"/>
              <a:t>Third level: Arial 12pt</a:t>
            </a:r>
          </a:p>
        </p:txBody>
      </p:sp>
    </p:spTree>
    <p:extLst>
      <p:ext uri="{BB962C8B-B14F-4D97-AF65-F5344CB8AC3E}">
        <p14:creationId xmlns:p14="http://schemas.microsoft.com/office/powerpoint/2010/main" xmlns="" val="3385152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with 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ote on using Guides"/>
          <p:cNvSpPr txBox="1"/>
          <p:nvPr/>
        </p:nvSpPr>
        <p:spPr>
          <a:xfrm>
            <a:off x="4600575" y="1429403"/>
            <a:ext cx="381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the embedded guides in the template</a:t>
            </a:r>
            <a:r>
              <a:rPr lang="en-US" sz="1600" baseline="0" dirty="0" smtClean="0"/>
              <a:t> to consistently position content throughout your presentation.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Toggle guides on/off as desired.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Note: PowerPoint v2007, 2010, 2011/2016 [Mac] and 365/2013 may not display guides in a reliably consistent manner between versions and are sometimes lost when copying content between presentations.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To mitigate these issues, </a:t>
            </a:r>
            <a:br>
              <a:rPr lang="en-US" sz="1600" baseline="0" dirty="0" smtClean="0"/>
            </a:br>
            <a:r>
              <a:rPr lang="en-US" sz="1600" baseline="0" dirty="0" smtClean="0"/>
              <a:t>the lines on this layout are provided </a:t>
            </a:r>
            <a:br>
              <a:rPr lang="en-US" sz="1600" baseline="0" dirty="0" smtClean="0"/>
            </a:br>
            <a:r>
              <a:rPr lang="en-US" sz="1600" baseline="0" dirty="0" smtClean="0"/>
              <a:t>in the event that you need to re-create or re-set the original template guides.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0" y="0"/>
            <a:ext cx="9144000" cy="6305550"/>
            <a:chOff x="0" y="0"/>
            <a:chExt cx="9144000" cy="630555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42888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891540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0" y="525463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0" y="1066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0" y="5715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0" y="5895975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38425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86525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30505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5800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572000" y="809625"/>
              <a:ext cx="0" cy="49053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42888" y="3426948"/>
              <a:ext cx="867727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42888" y="2514600"/>
              <a:ext cx="867727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2888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915400" y="0"/>
              <a:ext cx="0" cy="630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0" y="525463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0" y="1066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0" y="5715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37" y="1789356"/>
            <a:ext cx="2847975" cy="2381250"/>
          </a:xfrm>
          <a:prstGeom prst="roundRect">
            <a:avLst>
              <a:gd name="adj" fmla="val 34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059655" y="1108846"/>
            <a:ext cx="277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Toggle Guide</a:t>
            </a:r>
            <a:r>
              <a:rPr lang="en-US" sz="1200" baseline="0" dirty="0" smtClean="0"/>
              <a:t> visibility via </a:t>
            </a:r>
            <a:br>
              <a:rPr lang="en-US" sz="1200" baseline="0" dirty="0" smtClean="0"/>
            </a:br>
            <a:r>
              <a:rPr lang="en-US" sz="1200" b="1" dirty="0" smtClean="0"/>
              <a:t>View Tab :</a:t>
            </a:r>
            <a:r>
              <a:rPr lang="en-US" sz="1200" b="1" baseline="0" dirty="0" smtClean="0"/>
              <a:t> Show &gt; Guides</a:t>
            </a:r>
          </a:p>
          <a:p>
            <a:r>
              <a:rPr lang="en-US" sz="1200" baseline="0" dirty="0" smtClean="0"/>
              <a:t>[Click dropdown arrow for Settings]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12195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7130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6299202"/>
            <a:ext cx="9144000" cy="558799"/>
            <a:chOff x="0" y="6320302"/>
            <a:chExt cx="9144000" cy="558799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6320302"/>
              <a:ext cx="9144000" cy="5587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4" charset="0"/>
              </a:endParaRPr>
            </a:p>
          </p:txBody>
        </p:sp>
        <p:pic>
          <p:nvPicPr>
            <p:cNvPr id="1031" name="Picture 3" descr="ThermoFisher_PPT-Logo_032-Bk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00963" y="6478588"/>
              <a:ext cx="123190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6" y="1065215"/>
            <a:ext cx="8675688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level: Arial 20pt</a:t>
            </a:r>
          </a:p>
          <a:p>
            <a:pPr lvl="1"/>
            <a:r>
              <a:rPr lang="en-US" dirty="0" smtClean="0"/>
              <a:t>Second level: Arial 18pt</a:t>
            </a:r>
          </a:p>
          <a:p>
            <a:pPr lvl="2"/>
            <a:r>
              <a:rPr lang="en-US" dirty="0" smtClean="0"/>
              <a:t>Third level: Arial 16pt					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3999" cy="533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16" rIns="4572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: Arial 24pt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20651" y="6383338"/>
            <a:ext cx="13096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BC224649-6F24-4CDF-9623-7616656F3EFD}" type="slidenum">
              <a:rPr lang="en-US" sz="1000" b="1"/>
              <a:pPr/>
              <a:t>‹N°›</a:t>
            </a:fld>
            <a:endParaRPr lang="en-US" sz="1200" b="1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7988" y="6526212"/>
            <a:ext cx="1359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800" i="1" dirty="0">
                <a:latin typeface="Arial Unicode MS" pitchFamily="34" charset="-128"/>
              </a:rPr>
              <a:t>Proprietary &amp; Confidential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-7938" y="6311900"/>
            <a:ext cx="9151938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12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124" charset="0"/>
        </a:defRPr>
      </a:lvl9pPr>
    </p:titleStyle>
    <p:bodyStyle>
      <a:lvl1pPr marL="188913" indent="-188913" algn="l" defTabSz="171450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Char char="•"/>
        <a:defRPr sz="2000" b="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342900" indent="-171450" algn="l" defTabSz="342900" rtl="0" eaLnBrk="1" fontAlgn="base" hangingPunct="1">
        <a:spcBef>
          <a:spcPct val="0"/>
        </a:spcBef>
        <a:spcAft>
          <a:spcPts val="600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  <a:ea typeface="ＭＳ Ｐゴシック" pitchFamily="124" charset="-128"/>
        </a:defRPr>
      </a:lvl2pPr>
      <a:lvl3pPr marL="571500" indent="-171450" algn="l" defTabSz="571500" rtl="0" eaLnBrk="1" fontAlgn="base" hangingPunct="1">
        <a:spcBef>
          <a:spcPct val="0"/>
        </a:spcBef>
        <a:spcAft>
          <a:spcPts val="600"/>
        </a:spcAft>
        <a:buClr>
          <a:schemeClr val="accent5">
            <a:lumMod val="75000"/>
          </a:schemeClr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124" charset="-128"/>
        </a:defRPr>
      </a:lvl3pPr>
      <a:lvl4pPr marL="1317625" indent="-203200" algn="l" rtl="0" eaLnBrk="1" fontAlgn="base" hangingPunct="1">
        <a:spcBef>
          <a:spcPct val="0"/>
        </a:spcBef>
        <a:spcAft>
          <a:spcPct val="2000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  <a:ea typeface="ＭＳ Ｐゴシック" pitchFamily="124" charset="-128"/>
        </a:defRPr>
      </a:lvl4pPr>
      <a:lvl5pPr marL="17160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5pPr>
      <a:lvl6pPr marL="21732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6pPr>
      <a:lvl7pPr marL="26304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7pPr>
      <a:lvl8pPr marL="30876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8pPr>
      <a:lvl9pPr marL="3544888" indent="-182563" algn="l" rtl="0" eaLnBrk="1" fontAlgn="base" hangingPunct="1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153" userDrawn="1">
          <p15:clr>
            <a:srgbClr val="F26B43"/>
          </p15:clr>
        </p15:guide>
        <p15:guide id="3" pos="1453" userDrawn="1">
          <p15:clr>
            <a:srgbClr val="F26B43"/>
          </p15:clr>
        </p15:guide>
        <p15:guide id="4" pos="1663" userDrawn="1">
          <p15:clr>
            <a:srgbClr val="F26B43"/>
          </p15:clr>
        </p15:guide>
        <p15:guide id="5" pos="4104" userDrawn="1">
          <p15:clr>
            <a:srgbClr val="F26B43"/>
          </p15:clr>
        </p15:guide>
        <p15:guide id="6" pos="4320" userDrawn="1">
          <p15:clr>
            <a:srgbClr val="F26B43"/>
          </p15:clr>
        </p15:guide>
        <p15:guide id="7" pos="5615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orient="horz" pos="671" userDrawn="1">
          <p15:clr>
            <a:srgbClr val="F26B43"/>
          </p15:clr>
        </p15:guide>
        <p15:guide id="10" orient="horz" pos="233" userDrawn="1">
          <p15:clr>
            <a:srgbClr val="F26B43"/>
          </p15:clr>
        </p15:guide>
        <p15:guide id="11" orient="horz" pos="3967" userDrawn="1">
          <p15:clr>
            <a:srgbClr val="F26B43"/>
          </p15:clr>
        </p15:guide>
        <p15:guide id="12" orient="horz" pos="3716" userDrawn="1">
          <p15:clr>
            <a:srgbClr val="F26B43"/>
          </p15:clr>
        </p15:guide>
        <p15:guide id="13" orient="horz" pos="15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www.unitylabservices.com/ule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ncent.lombard@thermofisher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Vincent Lombard</a:t>
            </a:r>
          </a:p>
          <a:p>
            <a:r>
              <a:rPr lang="fr-FR" dirty="0" err="1" smtClean="0"/>
              <a:t>January</a:t>
            </a:r>
            <a:r>
              <a:rPr lang="fr-FR" dirty="0" smtClean="0"/>
              <a:t> </a:t>
            </a:r>
            <a:r>
              <a:rPr lang="fr-FR" dirty="0" smtClean="0"/>
              <a:t>24th &amp; 25th </a:t>
            </a:r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661400" cy="1091262"/>
          </a:xfrm>
        </p:spPr>
        <p:txBody>
          <a:bodyPr/>
          <a:lstStyle/>
          <a:p>
            <a:r>
              <a:rPr lang="en-US" dirty="0" smtClean="0"/>
              <a:t>Pipettes Trade-In Program ULS – Europe</a:t>
            </a:r>
            <a:br>
              <a:rPr lang="en-US" dirty="0" smtClean="0"/>
            </a:br>
            <a:r>
              <a:rPr lang="en-US" dirty="0" smtClean="0"/>
              <a:t>Launch Training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00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Back-up</a:t>
            </a:r>
            <a:r>
              <a:rPr lang="fr-FR" dirty="0" smtClean="0"/>
              <a:t> –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flow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600400" cy="54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33400"/>
          </a:xfrm>
        </p:spPr>
        <p:txBody>
          <a:bodyPr/>
          <a:lstStyle/>
          <a:p>
            <a:r>
              <a:rPr lang="en-US" sz="2400" dirty="0" smtClean="0"/>
              <a:t>Scope &amp; Goal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948690"/>
            <a:ext cx="91439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Over </a:t>
            </a:r>
            <a:r>
              <a:rPr lang="en-US" sz="1800" b="1" dirty="0" smtClean="0"/>
              <a:t>15 000 pipettes </a:t>
            </a:r>
            <a:r>
              <a:rPr lang="en-US" sz="1800" dirty="0" smtClean="0"/>
              <a:t>from any brand are serviced by ULS in Europe yearly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Some of those pipettes must be repaired but are </a:t>
            </a:r>
            <a:r>
              <a:rPr lang="en-US" sz="1800" b="1" dirty="0" smtClean="0"/>
              <a:t>beyond economical repair  </a:t>
            </a: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Make sure a </a:t>
            </a:r>
            <a:r>
              <a:rPr lang="en-US" sz="1800" b="1" dirty="0" smtClean="0"/>
              <a:t>new pipette is sold by Thermo Fisher Scientific </a:t>
            </a:r>
            <a:r>
              <a:rPr lang="en-US" sz="1800" dirty="0" smtClean="0"/>
              <a:t>when the repair is not profitable to the end user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Leads to be shared by ULS engineers to local LPG sales </a:t>
            </a:r>
            <a:r>
              <a:rPr lang="en-US" sz="1800" b="1" dirty="0" smtClean="0"/>
              <a:t>via the </a:t>
            </a:r>
            <a:r>
              <a:rPr lang="en-US" sz="1800" b="1" dirty="0" err="1" smtClean="0"/>
              <a:t>Ulead</a:t>
            </a:r>
            <a:r>
              <a:rPr lang="en-US" sz="1800" b="1" dirty="0" smtClean="0"/>
              <a:t> webpage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r>
              <a:rPr lang="en-US" sz="1800" dirty="0" smtClean="0"/>
              <a:t>Provide a </a:t>
            </a:r>
            <a:r>
              <a:rPr lang="en-US" sz="1800" b="1" dirty="0" smtClean="0"/>
              <a:t>streamlined and harmonized </a:t>
            </a:r>
            <a:r>
              <a:rPr lang="en-US" sz="1800" dirty="0" smtClean="0"/>
              <a:t>process in Europe for this purpose</a:t>
            </a:r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Ultimately better serve our customers for CAS and Revenue improvement </a:t>
            </a:r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143999" cy="533400"/>
          </a:xfrm>
        </p:spPr>
        <p:txBody>
          <a:bodyPr/>
          <a:lstStyle/>
          <a:p>
            <a:r>
              <a:rPr lang="en-US" dirty="0" smtClean="0"/>
              <a:t>Process 1 /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064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70C0"/>
              </a:buClr>
            </a:pPr>
            <a:endParaRPr lang="en-US" sz="2000" dirty="0" smtClean="0"/>
          </a:p>
          <a:p>
            <a:pPr lvl="2">
              <a:buClr>
                <a:srgbClr val="0070C0"/>
              </a:buClr>
            </a:pPr>
            <a:endParaRPr lang="en-US" sz="2000" dirty="0" smtClean="0"/>
          </a:p>
          <a:p>
            <a:pPr lvl="2">
              <a:buClr>
                <a:srgbClr val="0070C0"/>
              </a:buClr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sp>
        <p:nvSpPr>
          <p:cNvPr id="2050" name="AutoShape 2" descr="Résultats de recherche d'images pour « ibm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7418" y="37423164"/>
            <a:ext cx="2680241" cy="35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548680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If the repair price to be invoiced to the end user is above:</a:t>
            </a: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000" b="1" dirty="0" err="1" smtClean="0"/>
              <a:t>Manual</a:t>
            </a:r>
            <a:r>
              <a:rPr lang="fr-FR" sz="2000" b="1" dirty="0" smtClean="0"/>
              <a:t> pipettes </a:t>
            </a:r>
            <a:endParaRPr lang="fr-FR" b="1" dirty="0" smtClean="0"/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1800" dirty="0" smtClean="0"/>
              <a:t>Single </a:t>
            </a:r>
            <a:r>
              <a:rPr lang="fr-FR" sz="1800" dirty="0" err="1" smtClean="0"/>
              <a:t>channel</a:t>
            </a:r>
            <a:r>
              <a:rPr lang="fr-FR" sz="1800" dirty="0" smtClean="0"/>
              <a:t> &gt;100€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dirty="0" smtClean="0"/>
              <a:t> </a:t>
            </a:r>
            <a:r>
              <a:rPr lang="fr-FR" sz="1800" dirty="0" err="1" smtClean="0"/>
              <a:t>Multichannel</a:t>
            </a:r>
            <a:r>
              <a:rPr lang="fr-FR" sz="1800" dirty="0" smtClean="0"/>
              <a:t>    &gt;200€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fr-FR" sz="20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dirty="0" err="1" smtClean="0"/>
              <a:t>Electronic</a:t>
            </a:r>
            <a:r>
              <a:rPr lang="fr-FR" sz="2000" b="1" dirty="0" smtClean="0"/>
              <a:t> pipettes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1800" dirty="0" smtClean="0"/>
              <a:t>Single </a:t>
            </a:r>
            <a:r>
              <a:rPr lang="fr-FR" sz="1800" dirty="0" err="1" smtClean="0"/>
              <a:t>channel</a:t>
            </a:r>
            <a:r>
              <a:rPr lang="fr-FR" sz="1800" dirty="0" smtClean="0"/>
              <a:t> &gt;200€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dirty="0" smtClean="0"/>
              <a:t> </a:t>
            </a:r>
            <a:r>
              <a:rPr lang="fr-FR" sz="1800" dirty="0" err="1" smtClean="0"/>
              <a:t>Multichannel</a:t>
            </a:r>
            <a:r>
              <a:rPr lang="fr-FR" sz="1800" dirty="0" smtClean="0"/>
              <a:t>    &gt;300€</a:t>
            </a:r>
          </a:p>
          <a:p>
            <a:pPr lvl="2"/>
            <a:endParaRPr lang="fr-FR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ULS </a:t>
            </a:r>
            <a:r>
              <a:rPr lang="fr-FR" sz="1800" dirty="0" err="1" smtClean="0"/>
              <a:t>Engineer</a:t>
            </a:r>
            <a:r>
              <a:rPr lang="fr-FR" sz="1800" dirty="0" smtClean="0"/>
              <a:t> contact the end user to </a:t>
            </a:r>
            <a:r>
              <a:rPr lang="fr-FR" sz="1800" dirty="0" err="1" smtClean="0"/>
              <a:t>get</a:t>
            </a:r>
            <a:r>
              <a:rPr lang="fr-FR" sz="1800" dirty="0" smtClean="0"/>
              <a:t> 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customer</a:t>
            </a:r>
            <a:r>
              <a:rPr lang="fr-FR" sz="1800" dirty="0" smtClean="0"/>
              <a:t> to propose a new pipette</a:t>
            </a:r>
          </a:p>
          <a:p>
            <a:pPr marL="457200" indent="-457200">
              <a:buFont typeface="+mj-lt"/>
              <a:buAutoNum type="arabicPeriod"/>
            </a:pPr>
            <a:endParaRPr lang="fr-FR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ULS </a:t>
            </a:r>
            <a:r>
              <a:rPr lang="fr-FR" sz="1800" dirty="0" err="1" smtClean="0"/>
              <a:t>Engineer</a:t>
            </a:r>
            <a:r>
              <a:rPr lang="fr-FR" sz="1800" dirty="0" smtClean="0"/>
              <a:t> </a:t>
            </a:r>
            <a:r>
              <a:rPr lang="fr-FR" sz="1800" dirty="0" err="1" smtClean="0"/>
              <a:t>fills</a:t>
            </a:r>
            <a:r>
              <a:rPr lang="fr-FR" sz="1800" dirty="0" smtClean="0"/>
              <a:t> the « pipette » </a:t>
            </a:r>
            <a:r>
              <a:rPr lang="fr-FR" sz="1800" dirty="0" err="1" smtClean="0"/>
              <a:t>dedicated</a:t>
            </a:r>
            <a:r>
              <a:rPr lang="fr-FR" sz="1800" dirty="0" smtClean="0"/>
              <a:t> </a:t>
            </a:r>
            <a:r>
              <a:rPr lang="fr-FR" sz="1800" dirty="0" err="1" smtClean="0"/>
              <a:t>form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Ulead</a:t>
            </a:r>
            <a:r>
              <a:rPr lang="fr-FR" sz="1800" dirty="0" smtClean="0"/>
              <a:t> web page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1800" dirty="0" smtClean="0"/>
          </a:p>
          <a:p>
            <a:pPr marL="457200" indent="-457200">
              <a:buFont typeface="+mj-lt"/>
              <a:buAutoNum type="arabicPeriod"/>
            </a:pPr>
            <a:endParaRPr lang="fr-FR" sz="1800" dirty="0" smtClean="0"/>
          </a:p>
          <a:p>
            <a:pPr>
              <a:buClr>
                <a:srgbClr val="FF0000"/>
              </a:buClr>
            </a:pPr>
            <a:endParaRPr lang="fr-FR" dirty="0" smtClean="0"/>
          </a:p>
          <a:p>
            <a:pPr>
              <a:buClr>
                <a:srgbClr val="FF0000"/>
              </a:buClr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143999" cy="533400"/>
          </a:xfrm>
        </p:spPr>
        <p:txBody>
          <a:bodyPr/>
          <a:lstStyle/>
          <a:p>
            <a:r>
              <a:rPr lang="en-US" dirty="0" smtClean="0"/>
              <a:t>Process 1 /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064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70C0"/>
              </a:buClr>
            </a:pPr>
            <a:endParaRPr lang="en-US" sz="2000" dirty="0" smtClean="0"/>
          </a:p>
          <a:p>
            <a:pPr lvl="2">
              <a:buClr>
                <a:srgbClr val="0070C0"/>
              </a:buClr>
            </a:pPr>
            <a:endParaRPr lang="en-US" sz="2000" dirty="0" smtClean="0"/>
          </a:p>
          <a:p>
            <a:pPr lvl="2">
              <a:buClr>
                <a:srgbClr val="0070C0"/>
              </a:buClr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sp>
        <p:nvSpPr>
          <p:cNvPr id="2050" name="AutoShape 2" descr="Résultats de recherche d'images pour « ibm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7418" y="37423164"/>
            <a:ext cx="2680241" cy="35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548680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>
              <a:buClr>
                <a:srgbClr val="FF0000"/>
              </a:buClr>
            </a:pPr>
            <a:endParaRPr lang="fr-FR" dirty="0" smtClean="0"/>
          </a:p>
          <a:p>
            <a:pPr>
              <a:buClr>
                <a:srgbClr val="FF0000"/>
              </a:buClr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1166843"/>
            <a:ext cx="8748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1800" dirty="0" err="1" smtClean="0"/>
              <a:t>Lead</a:t>
            </a:r>
            <a:r>
              <a:rPr lang="fr-FR" sz="1800" dirty="0" smtClean="0"/>
              <a:t> are </a:t>
            </a:r>
            <a:r>
              <a:rPr lang="fr-FR" sz="1800" dirty="0" err="1" smtClean="0"/>
              <a:t>routed</a:t>
            </a:r>
            <a:r>
              <a:rPr lang="fr-FR" sz="1800" dirty="0" smtClean="0"/>
              <a:t> to respective LPG Sales </a:t>
            </a:r>
            <a:r>
              <a:rPr lang="fr-FR" sz="1800" dirty="0" err="1" smtClean="0"/>
              <a:t>person</a:t>
            </a:r>
            <a:r>
              <a:rPr lang="fr-FR" sz="1800" dirty="0" smtClean="0"/>
              <a:t> </a:t>
            </a:r>
            <a:r>
              <a:rPr lang="fr-FR" sz="1800" dirty="0" err="1" smtClean="0"/>
              <a:t>according</a:t>
            </a:r>
            <a:r>
              <a:rPr lang="fr-FR" sz="1800" dirty="0" smtClean="0"/>
              <a:t> to standard </a:t>
            </a:r>
            <a:r>
              <a:rPr lang="fr-FR" sz="1800" dirty="0" err="1" smtClean="0"/>
              <a:t>lead</a:t>
            </a:r>
            <a:r>
              <a:rPr lang="fr-FR" sz="1800" dirty="0" smtClean="0"/>
              <a:t> </a:t>
            </a:r>
            <a:r>
              <a:rPr lang="fr-FR" sz="1800" dirty="0" err="1" smtClean="0"/>
              <a:t>routing</a:t>
            </a:r>
            <a:r>
              <a:rPr lang="fr-FR" sz="1800" dirty="0" smtClean="0"/>
              <a:t> </a:t>
            </a:r>
            <a:r>
              <a:rPr lang="fr-FR" sz="1800" dirty="0" err="1" smtClean="0"/>
              <a:t>process</a:t>
            </a:r>
            <a:endParaRPr lang="fr-FR" sz="1800" dirty="0" smtClean="0"/>
          </a:p>
          <a:p>
            <a:pPr marL="457200" indent="-457200">
              <a:buFont typeface="+mj-lt"/>
              <a:buAutoNum type="arabicPeriod" startAt="3"/>
            </a:pPr>
            <a:endParaRPr lang="fr-FR" sz="18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1800" dirty="0" smtClean="0"/>
              <a:t>LPG Sales </a:t>
            </a:r>
            <a:r>
              <a:rPr lang="fr-FR" sz="1800" dirty="0" err="1" smtClean="0"/>
              <a:t>person</a:t>
            </a:r>
            <a:r>
              <a:rPr lang="fr-FR" sz="1800" dirty="0" smtClean="0"/>
              <a:t> to contact the end user by phone </a:t>
            </a:r>
            <a:r>
              <a:rPr lang="fr-FR" sz="1800" dirty="0" err="1" smtClean="0"/>
              <a:t>within</a:t>
            </a:r>
            <a:r>
              <a:rPr lang="fr-FR" sz="1800" dirty="0" smtClean="0"/>
              <a:t> 24h to </a:t>
            </a:r>
            <a:r>
              <a:rPr lang="fr-FR" sz="1800" dirty="0" err="1" smtClean="0"/>
              <a:t>qualify</a:t>
            </a:r>
            <a:r>
              <a:rPr lang="fr-FR" sz="1800" dirty="0" smtClean="0"/>
              <a:t> the </a:t>
            </a:r>
            <a:r>
              <a:rPr lang="fr-FR" sz="1800" dirty="0" err="1" smtClean="0"/>
              <a:t>lead</a:t>
            </a:r>
            <a:r>
              <a:rPr lang="fr-FR" sz="1800" dirty="0" smtClean="0"/>
              <a:t> and propose a new pipette </a:t>
            </a:r>
            <a:r>
              <a:rPr lang="fr-FR" sz="1800" dirty="0" err="1" smtClean="0"/>
              <a:t>using</a:t>
            </a:r>
            <a:r>
              <a:rPr lang="fr-FR" sz="1800" dirty="0" smtClean="0"/>
              <a:t> the Trade-In programs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ClipTip</a:t>
            </a:r>
            <a:r>
              <a:rPr lang="fr-FR" sz="1800" dirty="0" smtClean="0"/>
              <a:t> </a:t>
            </a:r>
            <a:r>
              <a:rPr lang="fr-FR" sz="1800" dirty="0" err="1" smtClean="0"/>
              <a:t>family</a:t>
            </a:r>
            <a:r>
              <a:rPr lang="fr-FR" sz="1800" dirty="0" smtClean="0"/>
              <a:t>, </a:t>
            </a:r>
            <a:r>
              <a:rPr lang="fr-FR" sz="1800" dirty="0" err="1" smtClean="0"/>
              <a:t>Finnpipette</a:t>
            </a:r>
            <a:r>
              <a:rPr lang="fr-FR" sz="1800" dirty="0" smtClean="0"/>
              <a:t> F1 and F2)</a:t>
            </a:r>
          </a:p>
          <a:p>
            <a:pPr marL="457200" indent="-457200">
              <a:buFont typeface="+mj-lt"/>
              <a:buAutoNum type="arabicPeriod" startAt="3"/>
            </a:pPr>
            <a:endParaRPr lang="fr-FR" sz="18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1800" dirty="0" smtClean="0"/>
              <a:t>Sales to </a:t>
            </a:r>
            <a:r>
              <a:rPr lang="fr-FR" sz="1800" dirty="0" err="1" smtClean="0"/>
              <a:t>follow</a:t>
            </a:r>
            <a:r>
              <a:rPr lang="fr-FR" sz="1800" dirty="0" smtClean="0"/>
              <a:t>-up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</a:t>
            </a:r>
            <a:r>
              <a:rPr lang="fr-FR" sz="1800" dirty="0" err="1" smtClean="0"/>
              <a:t>customer</a:t>
            </a:r>
            <a:r>
              <a:rPr lang="fr-FR" sz="1800" dirty="0" smtClean="0"/>
              <a:t> </a:t>
            </a:r>
            <a:r>
              <a:rPr lang="fr-FR" sz="1800" dirty="0" err="1" smtClean="0"/>
              <a:t>within</a:t>
            </a:r>
            <a:r>
              <a:rPr lang="fr-FR" sz="1800" dirty="0" smtClean="0"/>
              <a:t> 1 </a:t>
            </a:r>
            <a:r>
              <a:rPr lang="fr-FR" sz="1800" dirty="0" err="1" smtClean="0"/>
              <a:t>week</a:t>
            </a:r>
            <a:endParaRPr lang="fr-FR" sz="1800" dirty="0" smtClean="0"/>
          </a:p>
          <a:p>
            <a:pPr marL="457200" indent="-457200">
              <a:buFont typeface="+mj-lt"/>
              <a:buAutoNum type="arabicPeriod" startAt="3"/>
            </a:pPr>
            <a:endParaRPr lang="fr-FR" sz="18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1800" dirty="0" smtClean="0"/>
              <a:t>Sales to </a:t>
            </a:r>
            <a:r>
              <a:rPr lang="fr-FR" sz="1800" dirty="0" err="1" smtClean="0"/>
              <a:t>inform</a:t>
            </a:r>
            <a:r>
              <a:rPr lang="fr-FR" sz="1800" dirty="0" smtClean="0"/>
              <a:t> the ULS </a:t>
            </a:r>
            <a:r>
              <a:rPr lang="fr-FR" sz="1800" dirty="0" err="1" smtClean="0"/>
              <a:t>lead</a:t>
            </a:r>
            <a:r>
              <a:rPr lang="fr-FR" sz="1800" dirty="0" smtClean="0"/>
              <a:t> </a:t>
            </a:r>
            <a:r>
              <a:rPr lang="fr-FR" sz="1800" dirty="0" err="1" smtClean="0"/>
              <a:t>submitter</a:t>
            </a:r>
            <a:r>
              <a:rPr lang="fr-FR" sz="1800" dirty="0" smtClean="0"/>
              <a:t> via email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r-FR" sz="1800" dirty="0" smtClean="0"/>
              <a:t>if </a:t>
            </a:r>
            <a:r>
              <a:rPr lang="fr-FR" sz="1800" dirty="0" err="1" smtClean="0"/>
              <a:t>customer</a:t>
            </a:r>
            <a:r>
              <a:rPr lang="fr-FR" sz="1800" dirty="0" smtClean="0"/>
              <a:t> </a:t>
            </a:r>
            <a:r>
              <a:rPr lang="fr-FR" sz="1800" dirty="0" err="1" smtClean="0"/>
              <a:t>accepted</a:t>
            </a:r>
            <a:r>
              <a:rPr lang="fr-FR" sz="1800" dirty="0" smtClean="0"/>
              <a:t> the Trade-in </a:t>
            </a:r>
            <a:r>
              <a:rPr lang="fr-FR" sz="1800" dirty="0" err="1" smtClean="0"/>
              <a:t>offer</a:t>
            </a:r>
            <a:r>
              <a:rPr lang="fr-FR" sz="1800" dirty="0" smtClean="0"/>
              <a:t> OR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r-FR" sz="1800" dirty="0" smtClean="0"/>
              <a:t>if </a:t>
            </a:r>
            <a:r>
              <a:rPr lang="fr-FR" sz="1800" dirty="0" err="1" smtClean="0"/>
              <a:t>customer</a:t>
            </a:r>
            <a:r>
              <a:rPr lang="fr-FR" sz="1800" dirty="0" smtClean="0"/>
              <a:t> </a:t>
            </a:r>
            <a:r>
              <a:rPr lang="fr-FR" sz="1800" dirty="0" err="1" smtClean="0"/>
              <a:t>wants</a:t>
            </a:r>
            <a:r>
              <a:rPr lang="fr-FR" sz="1800" dirty="0" smtClean="0"/>
              <a:t> the pipette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repaired</a:t>
            </a:r>
            <a:endParaRPr lang="fr-FR" sz="1800" dirty="0" smtClean="0"/>
          </a:p>
          <a:p>
            <a:pPr lvl="1" indent="-457200"/>
            <a:endParaRPr lang="fr-FR" sz="18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fr-FR" sz="18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fr-FR" sz="18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143999" cy="533400"/>
          </a:xfrm>
        </p:spPr>
        <p:txBody>
          <a:bodyPr/>
          <a:lstStyle/>
          <a:p>
            <a:r>
              <a:rPr lang="en-US" sz="2400" dirty="0" err="1" smtClean="0"/>
              <a:t>Ulead</a:t>
            </a:r>
            <a:r>
              <a:rPr lang="en-US" sz="2400" dirty="0" smtClean="0"/>
              <a:t> </a:t>
            </a:r>
            <a:r>
              <a:rPr lang="en-US" sz="2400" dirty="0" err="1" smtClean="0"/>
              <a:t>WebForm</a:t>
            </a:r>
            <a:r>
              <a:rPr lang="en-US" sz="2400" dirty="0" smtClean="0"/>
              <a:t> 1/3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2050" name="AutoShape 2" descr="Résultats de recherche d'images pour « ibm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7418" y="37423164"/>
            <a:ext cx="2680241" cy="35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926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submit</a:t>
            </a:r>
            <a:r>
              <a:rPr lang="fr-FR" dirty="0" smtClean="0"/>
              <a:t> a </a:t>
            </a:r>
            <a:r>
              <a:rPr lang="fr-FR" dirty="0" err="1" smtClean="0"/>
              <a:t>lead</a:t>
            </a:r>
            <a:r>
              <a:rPr lang="fr-FR" dirty="0" smtClean="0"/>
              <a:t> go to </a:t>
            </a:r>
            <a:r>
              <a:rPr lang="fr-FR" dirty="0" smtClean="0">
                <a:hlinkClick r:id="rId4"/>
              </a:rPr>
              <a:t>www.unitylabservices.com/ulead</a:t>
            </a:r>
            <a:endParaRPr lang="fr-FR" dirty="0" smtClean="0"/>
          </a:p>
          <a:p>
            <a:r>
              <a:rPr lang="fr-FR" dirty="0" smtClean="0"/>
              <a:t>Select « Pipette / replacement of a pipette </a:t>
            </a:r>
            <a:r>
              <a:rPr lang="fr-FR" dirty="0" err="1" smtClean="0"/>
              <a:t>beyond</a:t>
            </a:r>
            <a:r>
              <a:rPr lang="fr-FR" dirty="0" smtClean="0"/>
              <a:t> </a:t>
            </a:r>
            <a:r>
              <a:rPr lang="fr-FR" dirty="0" err="1" smtClean="0"/>
              <a:t>economical</a:t>
            </a:r>
            <a:r>
              <a:rPr lang="fr-FR" dirty="0" smtClean="0"/>
              <a:t> </a:t>
            </a:r>
            <a:r>
              <a:rPr lang="fr-FR" dirty="0" err="1" smtClean="0"/>
              <a:t>repair</a:t>
            </a:r>
            <a:r>
              <a:rPr lang="fr-FR" dirty="0" smtClean="0"/>
              <a:t>»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7886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143999" cy="533400"/>
          </a:xfrm>
        </p:spPr>
        <p:txBody>
          <a:bodyPr/>
          <a:lstStyle/>
          <a:p>
            <a:r>
              <a:rPr lang="en-US" sz="2400" dirty="0" err="1" smtClean="0"/>
              <a:t>Ulead</a:t>
            </a:r>
            <a:r>
              <a:rPr lang="en-US" sz="2400" dirty="0" smtClean="0"/>
              <a:t> </a:t>
            </a:r>
            <a:r>
              <a:rPr lang="en-US" sz="2400" dirty="0" err="1" smtClean="0"/>
              <a:t>WebForm</a:t>
            </a:r>
            <a:r>
              <a:rPr lang="en-US" sz="2400" dirty="0" smtClean="0"/>
              <a:t> 2/3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2050" name="AutoShape 2" descr="Résultats de recherche d'images pour « ibm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7418" y="37423164"/>
            <a:ext cx="2680241" cy="35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" y="1476375"/>
            <a:ext cx="78962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143999" cy="533400"/>
          </a:xfrm>
        </p:spPr>
        <p:txBody>
          <a:bodyPr/>
          <a:lstStyle/>
          <a:p>
            <a:r>
              <a:rPr lang="en-US" sz="2400" dirty="0" err="1" smtClean="0"/>
              <a:t>Ulead</a:t>
            </a:r>
            <a:r>
              <a:rPr lang="en-US" sz="2400" dirty="0" smtClean="0"/>
              <a:t> </a:t>
            </a:r>
            <a:r>
              <a:rPr lang="en-US" sz="2400" dirty="0" err="1" smtClean="0"/>
              <a:t>WebForm</a:t>
            </a:r>
            <a:r>
              <a:rPr lang="en-US" sz="2400" dirty="0" smtClean="0"/>
              <a:t> 3/3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2050" name="AutoShape 2" descr="Résultats de recherche d'images pour « ibm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7418" y="37423164"/>
            <a:ext cx="2680241" cy="35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764704"/>
            <a:ext cx="5742181" cy="55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143999" cy="533400"/>
          </a:xfrm>
        </p:spPr>
        <p:txBody>
          <a:bodyPr/>
          <a:lstStyle/>
          <a:p>
            <a:r>
              <a:rPr lang="en-US" sz="2400" b="1" dirty="0" smtClean="0"/>
              <a:t>What is expected fr</a:t>
            </a:r>
            <a:r>
              <a:rPr lang="en-US" b="1" dirty="0" smtClean="0"/>
              <a:t>om you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0646"/>
            <a:ext cx="9144000" cy="121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800" dirty="0" smtClean="0"/>
              <a:t>ULS Engineer 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dirty="0" smtClean="0"/>
              <a:t> Fill this new form for any pipette beyond economical repair upon approval from end user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dirty="0" smtClean="0"/>
              <a:t> Have the case on hold expecting a feedback from LPG Sales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dirty="0" smtClean="0"/>
              <a:t> Close the case (repair or trash or send back as is) when information form LPG Sales is communicated </a:t>
            </a:r>
          </a:p>
          <a:p>
            <a:pPr lvl="2">
              <a:buClr>
                <a:srgbClr val="0070C0"/>
              </a:buClr>
            </a:pPr>
            <a:endParaRPr lang="en-US" sz="18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Note that this program does not reward leads submissions with a commission</a:t>
            </a:r>
          </a:p>
          <a:p>
            <a:pPr lvl="2">
              <a:buClr>
                <a:srgbClr val="0070C0"/>
              </a:buClr>
            </a:pPr>
            <a:endParaRPr lang="en-US" sz="18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LPG Sales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dirty="0" smtClean="0"/>
              <a:t> Follow guidelines regarding timelines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dirty="0" smtClean="0"/>
              <a:t> Sale / Quote pipettes preferably with the Trade-In promotion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ALL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 smtClean="0"/>
              <a:t> Report any issue regarding the process to:</a:t>
            </a:r>
          </a:p>
          <a:p>
            <a:pPr lvl="3">
              <a:buClr>
                <a:srgbClr val="0070C0"/>
              </a:buClr>
            </a:pPr>
            <a:r>
              <a:rPr lang="en-US" sz="2000" dirty="0" smtClean="0">
                <a:hlinkClick r:id="rId3"/>
              </a:rPr>
              <a:t>vincent.lombard@thermofisher.com</a:t>
            </a:r>
            <a:endParaRPr lang="en-US" sz="2000" dirty="0" smtClean="0"/>
          </a:p>
          <a:p>
            <a:pPr lvl="3">
              <a:buClr>
                <a:srgbClr val="0070C0"/>
              </a:buClr>
            </a:pPr>
            <a:r>
              <a:rPr lang="en-US" sz="2000" dirty="0" smtClean="0"/>
              <a:t>+33 (0)6 72 75 47 42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 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>
                <a:srgbClr val="FF0000"/>
              </a:buClr>
              <a:buFontTx/>
              <a:buChar char="-"/>
            </a:pPr>
            <a:endParaRPr lang="en-US" sz="2000" dirty="0" smtClean="0"/>
          </a:p>
          <a:p>
            <a:pPr lvl="2">
              <a:buClr>
                <a:srgbClr val="FF0000"/>
              </a:buClr>
              <a:buFontTx/>
              <a:buChar char="-"/>
            </a:pPr>
            <a:endParaRPr lang="en-US" sz="2000" dirty="0" smtClean="0"/>
          </a:p>
          <a:p>
            <a:pPr lvl="1">
              <a:buClr>
                <a:srgbClr val="0070C0"/>
              </a:buClr>
            </a:pPr>
            <a:r>
              <a:rPr lang="en-US" sz="1700" dirty="0" smtClean="0"/>
              <a:t>	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sp>
        <p:nvSpPr>
          <p:cNvPr id="2050" name="AutoShape 2" descr="Résultats de recherche d'images pour « ibm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7418" y="37423164"/>
            <a:ext cx="2680241" cy="35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062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0646"/>
            <a:ext cx="9144000" cy="1171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>
              <a:buClr>
                <a:srgbClr val="FF0000"/>
              </a:buClr>
            </a:pPr>
            <a:endParaRPr lang="en-US" dirty="0" smtClean="0"/>
          </a:p>
          <a:p>
            <a:pPr lvl="1" algn="ctr">
              <a:buClr>
                <a:srgbClr val="FF0000"/>
              </a:buClr>
            </a:pPr>
            <a:r>
              <a:rPr lang="en-US" sz="4400" b="1" dirty="0" smtClean="0"/>
              <a:t>BACK-UP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</a:pPr>
            <a:endParaRPr lang="en-US" sz="2000" dirty="0" smtClean="0"/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>
                <a:srgbClr val="FF0000"/>
              </a:buClr>
              <a:buFontTx/>
              <a:buChar char="-"/>
            </a:pPr>
            <a:endParaRPr lang="en-US" sz="2000" dirty="0" smtClean="0"/>
          </a:p>
          <a:p>
            <a:pPr lvl="2">
              <a:buClr>
                <a:srgbClr val="FF0000"/>
              </a:buClr>
              <a:buFontTx/>
              <a:buChar char="-"/>
            </a:pPr>
            <a:endParaRPr lang="en-US" sz="2000" dirty="0" smtClean="0"/>
          </a:p>
          <a:p>
            <a:pPr lvl="1">
              <a:buClr>
                <a:srgbClr val="0070C0"/>
              </a:buClr>
            </a:pPr>
            <a:r>
              <a:rPr lang="en-US" sz="1700" dirty="0" smtClean="0"/>
              <a:t>	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2">
              <a:buClr>
                <a:srgbClr val="0070C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2015-CorpColor-PPT">
      <a:dk1>
        <a:srgbClr val="000000"/>
      </a:dk1>
      <a:lt1>
        <a:srgbClr val="FFFFFF"/>
      </a:lt1>
      <a:dk2>
        <a:srgbClr val="262262"/>
      </a:dk2>
      <a:lt2>
        <a:srgbClr val="B6B8BA"/>
      </a:lt2>
      <a:accent1>
        <a:srgbClr val="2583D1"/>
      </a:accent1>
      <a:accent2>
        <a:srgbClr val="32642B"/>
      </a:accent2>
      <a:accent3>
        <a:srgbClr val="00548B"/>
      </a:accent3>
      <a:accent4>
        <a:srgbClr val="EE3134"/>
      </a:accent4>
      <a:accent5>
        <a:srgbClr val="555759"/>
      </a:accent5>
      <a:accent6>
        <a:srgbClr val="EBB220"/>
      </a:accent6>
      <a:hlink>
        <a:srgbClr val="00B0F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90000"/>
          </a:schemeClr>
        </a:solidFill>
      </a:spPr>
      <a:bodyPr rtlCol="0" anchor="ctr"/>
      <a:lstStyle>
        <a:defPPr fontAlgn="ctr">
          <a:defRPr sz="800" dirty="0" smtClean="0"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4" charset="0"/>
          </a:defRPr>
        </a:defPPr>
      </a:lstStyle>
    </a:lnDef>
  </a:objectDefaults>
  <a:extraClrSchemeLst/>
  <a:custClrLst>
    <a:custClr name="Red 187">
      <a:srgbClr val="AD1E2D"/>
    </a:custClr>
    <a:custClr name="Orange 716">
      <a:srgbClr val="ED7700"/>
    </a:custClr>
    <a:custClr name="716 Light">
      <a:srgbClr val="EA9F54"/>
    </a:custClr>
    <a:custClr name="Green 390">
      <a:srgbClr val="7FBA00"/>
    </a:custClr>
    <a:custClr name="BlueGreen 7476">
      <a:srgbClr val="065056"/>
    </a:custClr>
    <a:custClr name="7476 Light">
      <a:srgbClr val="09757D"/>
    </a:custClr>
    <a:custClr name="629 Dark">
      <a:srgbClr val="3A9CB0"/>
    </a:custClr>
    <a:custClr name="Blue 284">
      <a:srgbClr val="6DABE4"/>
    </a:custClr>
    <a:custClr name="Purple 272">
      <a:srgbClr val="7474C1"/>
    </a:custClr>
    <a:custClr name="Purple 269">
      <a:srgbClr val="522D6D"/>
    </a:custClr>
  </a:custClrLst>
  <a:extLst>
    <a:ext uri="{05A4C25C-085E-4340-85A3-A5531E510DB2}">
      <thm15:themeFamily xmlns:thm15="http://schemas.microsoft.com/office/thememl/2012/main" xmlns="" name="Thermo Fisher-template-2015-internal-4x3.potx" id="{94034B1F-3D84-4C8C-AB40-D6D99AA685C5}" vid="{4EC7197F-41C9-4240-8F1A-352BAC2B2B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1653</TotalTime>
  <Words>397</Words>
  <Application>Microsoft Office PowerPoint</Application>
  <PresentationFormat>Affichage à l'écran (4:3)</PresentationFormat>
  <Paragraphs>157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Default Theme</vt:lpstr>
      <vt:lpstr>Pipettes Trade-In Program ULS – Europe Launch Training</vt:lpstr>
      <vt:lpstr>Scope &amp; Goal</vt:lpstr>
      <vt:lpstr>Process 1 / 2</vt:lpstr>
      <vt:lpstr>Process 1 / 2</vt:lpstr>
      <vt:lpstr>Ulead WebForm 1/3</vt:lpstr>
      <vt:lpstr>Ulead WebForm 2/3</vt:lpstr>
      <vt:lpstr>Ulead WebForm 3/3</vt:lpstr>
      <vt:lpstr>What is expected from you</vt:lpstr>
      <vt:lpstr>Diapositive 9</vt:lpstr>
      <vt:lpstr>Back-up – detailed process flow</vt:lpstr>
    </vt:vector>
  </TitlesOfParts>
  <Company>Thermo Fisher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iConnect Service Folder</dc:title>
  <dc:creator>Berghall, Suvi</dc:creator>
  <cp:lastModifiedBy>VINCENT.LOMBARD</cp:lastModifiedBy>
  <cp:revision>36</cp:revision>
  <dcterms:created xsi:type="dcterms:W3CDTF">2016-12-02T10:21:32Z</dcterms:created>
  <dcterms:modified xsi:type="dcterms:W3CDTF">2017-01-25T09:40:01Z</dcterms:modified>
</cp:coreProperties>
</file>